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charset="0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PT Sans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-600" y="-14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E9390-B1DD-4953-AAA1-891453347660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FDF96-64CC-4F30-A523-8DFD9FB6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3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6.svg"/><Relationship Id="rId5" Type="http://schemas.openxmlformats.org/officeDocument/2006/relationships/image" Target="../media/image-10-4.svg"/><Relationship Id="rId4" Type="http://schemas.openxmlformats.org/officeDocument/2006/relationships/image" Target="../media/image-10-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-8-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5.svg"/><Relationship Id="rId5" Type="http://schemas.openxmlformats.org/officeDocument/2006/relationships/image" Target="../media/image-8-3.svg"/><Relationship Id="rId4" Type="http://schemas.openxmlformats.org/officeDocument/2006/relationships/image" Target="../media/image10.png"/><Relationship Id="rId9" Type="http://schemas.openxmlformats.org/officeDocument/2006/relationships/image" Target="../media/image-8-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1594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Pharma Performance Insights (2022–2025)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319707"/>
            <a:ext cx="71205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Story of Growth, Trends, and Performance Excellence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03062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in Power BI | Arima Bhattacharya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320" y="523518"/>
            <a:ext cx="5638681" cy="55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Roadmap Forward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5320" y="1149072"/>
            <a:ext cx="4779050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Performance Analysis to Predictive Action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655320" y="1705213"/>
            <a:ext cx="4315063" cy="3550325"/>
          </a:xfrm>
          <a:prstGeom prst="roundRect">
            <a:avLst>
              <a:gd name="adj" fmla="val 791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5346" y="1915239"/>
            <a:ext cx="561737" cy="561737"/>
          </a:xfrm>
          <a:prstGeom prst="roundRect">
            <a:avLst>
              <a:gd name="adj" fmla="val 16276453"/>
            </a:avLst>
          </a:prstGeom>
          <a:solidFill>
            <a:srgbClr val="2D4DF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19770" y="2069663"/>
            <a:ext cx="252770" cy="2527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65346" y="2664143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Achievements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65346" y="3051691"/>
            <a:ext cx="3895011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growth 2022–2024 (£2.7B → £2.93B)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65346" y="3716298"/>
            <a:ext cx="3895011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Four consecutive years exceeding targets (109%–148%)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65346" y="4380905"/>
            <a:ext cx="389501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Delta team sustained sales leadership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65346" y="4745950"/>
            <a:ext cx="389501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evolution toward preventive care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5157549" y="1705213"/>
            <a:ext cx="4315182" cy="3550325"/>
          </a:xfrm>
          <a:prstGeom prst="roundRect">
            <a:avLst>
              <a:gd name="adj" fmla="val 791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367576" y="1915239"/>
            <a:ext cx="561737" cy="561737"/>
          </a:xfrm>
          <a:prstGeom prst="roundRect">
            <a:avLst>
              <a:gd name="adj" fmla="val 16276453"/>
            </a:avLst>
          </a:prstGeom>
          <a:solidFill>
            <a:srgbClr val="018CE1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22000" y="2069663"/>
            <a:ext cx="252770" cy="25277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367576" y="2664143"/>
            <a:ext cx="220289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Priorities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5367576" y="3051691"/>
            <a:ext cx="389513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Diversify hospital channel engagement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5367576" y="3416737"/>
            <a:ext cx="389513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Revitalise underperforming product lines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5367576" y="3781782"/>
            <a:ext cx="389513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Replicate Delta team best practices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5367576" y="4146828"/>
            <a:ext cx="389513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 predictive analytics capabilities</a:t>
            </a:r>
            <a:endParaRPr lang="en-US" sz="1450" dirty="0"/>
          </a:p>
        </p:txBody>
      </p:sp>
      <p:sp>
        <p:nvSpPr>
          <p:cNvPr id="20" name="Shape 16"/>
          <p:cNvSpPr/>
          <p:nvPr/>
        </p:nvSpPr>
        <p:spPr>
          <a:xfrm>
            <a:off x="9659898" y="1705213"/>
            <a:ext cx="4315063" cy="3550325"/>
          </a:xfrm>
          <a:prstGeom prst="roundRect">
            <a:avLst>
              <a:gd name="adj" fmla="val 791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9869924" y="1915239"/>
            <a:ext cx="561737" cy="561737"/>
          </a:xfrm>
          <a:prstGeom prst="roundRect">
            <a:avLst>
              <a:gd name="adj" fmla="val 16276453"/>
            </a:avLst>
          </a:prstGeom>
          <a:solidFill>
            <a:srgbClr val="DA33BF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24348" y="2069663"/>
            <a:ext cx="252770" cy="25277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869924" y="2664143"/>
            <a:ext cx="220991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Growth Opportunities</a:t>
            </a:r>
            <a:endParaRPr lang="en-US" sz="1700" dirty="0"/>
          </a:p>
        </p:txBody>
      </p:sp>
      <p:sp>
        <p:nvSpPr>
          <p:cNvPr id="24" name="Text 19"/>
          <p:cNvSpPr/>
          <p:nvPr/>
        </p:nvSpPr>
        <p:spPr>
          <a:xfrm>
            <a:off x="9869924" y="3051691"/>
            <a:ext cx="389501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Private hospital tailored contracts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9869924" y="3416737"/>
            <a:ext cx="389501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Regional investment (Baesweiler focus)</a:t>
            </a:r>
            <a:endParaRPr lang="en-US" sz="1450" dirty="0"/>
          </a:p>
        </p:txBody>
      </p:sp>
      <p:sp>
        <p:nvSpPr>
          <p:cNvPr id="26" name="Text 21"/>
          <p:cNvSpPr/>
          <p:nvPr/>
        </p:nvSpPr>
        <p:spPr>
          <a:xfrm>
            <a:off x="9869924" y="3781782"/>
            <a:ext cx="389501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Seasonal optimisation strategies</a:t>
            </a:r>
            <a:endParaRPr lang="en-US" sz="1450" dirty="0"/>
          </a:p>
        </p:txBody>
      </p:sp>
      <p:sp>
        <p:nvSpPr>
          <p:cNvPr id="27" name="Text 22"/>
          <p:cNvSpPr/>
          <p:nvPr/>
        </p:nvSpPr>
        <p:spPr>
          <a:xfrm>
            <a:off x="9869924" y="4146828"/>
            <a:ext cx="389501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Realistic quarterly goal alignment</a:t>
            </a:r>
            <a:endParaRPr lang="en-US" sz="1450" dirty="0"/>
          </a:p>
        </p:txBody>
      </p:sp>
      <p:sp>
        <p:nvSpPr>
          <p:cNvPr id="28" name="Text 23"/>
          <p:cNvSpPr/>
          <p:nvPr/>
        </p:nvSpPr>
        <p:spPr>
          <a:xfrm>
            <a:off x="655320" y="5653326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Immediate Actions</a:t>
            </a:r>
            <a:endParaRPr lang="en-US" sz="2050" dirty="0"/>
          </a:p>
        </p:txBody>
      </p:sp>
      <p:sp>
        <p:nvSpPr>
          <p:cNvPr id="29" name="Text 24"/>
          <p:cNvSpPr/>
          <p:nvPr/>
        </p:nvSpPr>
        <p:spPr>
          <a:xfrm>
            <a:off x="655320" y="6170890"/>
            <a:ext cx="643151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 Power BI predictive models for month-over-month trend forecasting</a:t>
            </a:r>
            <a:endParaRPr lang="en-US" sz="1450" dirty="0"/>
          </a:p>
        </p:txBody>
      </p:sp>
      <p:sp>
        <p:nvSpPr>
          <p:cNvPr id="30" name="Text 25"/>
          <p:cNvSpPr/>
          <p:nvPr/>
        </p:nvSpPr>
        <p:spPr>
          <a:xfrm>
            <a:off x="655320" y="6535936"/>
            <a:ext cx="643151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targeted private hospital engagement programmes</a:t>
            </a:r>
            <a:endParaRPr lang="en-US" sz="1450" dirty="0"/>
          </a:p>
        </p:txBody>
      </p:sp>
      <p:sp>
        <p:nvSpPr>
          <p:cNvPr id="31" name="Text 26"/>
          <p:cNvSpPr/>
          <p:nvPr/>
        </p:nvSpPr>
        <p:spPr>
          <a:xfrm>
            <a:off x="655320" y="6900982"/>
            <a:ext cx="643151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Delta team methodology across underperforming zones</a:t>
            </a:r>
            <a:endParaRPr lang="en-US" sz="1450" dirty="0"/>
          </a:p>
        </p:txBody>
      </p:sp>
      <p:sp>
        <p:nvSpPr>
          <p:cNvPr id="32" name="Text 27"/>
          <p:cNvSpPr/>
          <p:nvPr/>
        </p:nvSpPr>
        <p:spPr>
          <a:xfrm>
            <a:off x="7551182" y="5653326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Long-term Vision</a:t>
            </a:r>
            <a:endParaRPr lang="en-US" sz="2050" dirty="0"/>
          </a:p>
        </p:txBody>
      </p:sp>
      <p:sp>
        <p:nvSpPr>
          <p:cNvPr id="33" name="Text 28"/>
          <p:cNvSpPr/>
          <p:nvPr/>
        </p:nvSpPr>
        <p:spPr>
          <a:xfrm>
            <a:off x="7551182" y="6170890"/>
            <a:ext cx="6431518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Position the organisation for sustainable growth through data-driven decision-making, channel diversification, and continuous performance optimisation.</a:t>
            </a:r>
            <a:endParaRPr lang="en-US" sz="1450" dirty="0"/>
          </a:p>
        </p:txBody>
      </p:sp>
      <p:sp>
        <p:nvSpPr>
          <p:cNvPr id="34" name="Text 29"/>
          <p:cNvSpPr/>
          <p:nvPr/>
        </p:nvSpPr>
        <p:spPr>
          <a:xfrm>
            <a:off x="7551182" y="6938486"/>
            <a:ext cx="6431518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2025 stabilisation signals market maturity—our opportunity to lead through strategic innovation.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7890"/>
            <a:ext cx="58085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Analytical Journey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2019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 &amp; Scope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181826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comprehensive analysis evaluates revenue performance, target achievements, and team effectiveness across a critical </a:t>
            </a:r>
            <a:r>
              <a:rPr lang="en-US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Four</a:t>
            </a:r>
            <a:r>
              <a:rPr lang="en-US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-year 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transformation period (2022–2025).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2930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focus encompasses growth trajectories, product line dynamics, seasonal behaviour patterns, and strategic channel performance.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252019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Methodology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614761" y="3181826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Power BI's advanced analytics </a:t>
            </a:r>
            <a:r>
              <a:rPr lang="en-US" sz="185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capabilities, 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we've uncovered actionable insights across multiple dimensions.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54628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areas examined: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514469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trends and year-over-year growth patterns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61141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Top and lowest performing product categories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607814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Seasonal fluctuations and quarterly momentum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654486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 and individual performance benchmarks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81" y="361117"/>
            <a:ext cx="6850618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Evolution: From Growth to Stabilisation</a:t>
            </a:r>
            <a:endParaRPr lang="en-US" sz="2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1" y="866274"/>
            <a:ext cx="13711238" cy="50628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8887" y="6258838"/>
            <a:ext cx="1544836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2022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438887" y="6673089"/>
            <a:ext cx="141019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$2.7B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1438887" y="6919986"/>
            <a:ext cx="2180212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foundation year establishing baseline performance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147468" y="6258838"/>
            <a:ext cx="1544836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2023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163344" y="6541982"/>
            <a:ext cx="318754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$2.83B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147469" y="6942896"/>
            <a:ext cx="2177131" cy="588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5% growth demonstrating </a:t>
            </a:r>
            <a:endParaRPr lang="en-US" sz="14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</a:rPr>
              <a:t>Market expansion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310199" y="6258837"/>
            <a:ext cx="1544836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2024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310199" y="6599734"/>
            <a:ext cx="318754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$2.93B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261265" y="6962147"/>
            <a:ext cx="2466936" cy="3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Peak performance with 3.5% </a:t>
            </a:r>
            <a:endParaRPr lang="en-US" sz="14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</a:rPr>
              <a:t>Increase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043373" y="6204999"/>
            <a:ext cx="1544836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2025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10047596" y="6538785"/>
            <a:ext cx="318754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$2.66B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9994438" y="6975432"/>
            <a:ext cx="318754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9% decline attributed to reduced hospital volumes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412" y="345996"/>
            <a:ext cx="6356032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Consistent Outperformance: Targets vs Actuals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40412" y="967740"/>
            <a:ext cx="13749576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Four consecutive years of exceeding revenue targets showcase exceptional commercial execution and strategic planning accuracy</a:t>
            </a:r>
            <a:r>
              <a:rPr lang="en-US" sz="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12" y="1310641"/>
            <a:ext cx="13749576" cy="362965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731788" y="5048656"/>
            <a:ext cx="125849" cy="125849"/>
          </a:xfrm>
          <a:prstGeom prst="roundRect">
            <a:avLst>
              <a:gd name="adj" fmla="val 14532"/>
            </a:avLst>
          </a:prstGeom>
          <a:solidFill>
            <a:srgbClr val="040F48"/>
          </a:solidFill>
          <a:ln/>
        </p:spPr>
      </p:sp>
      <p:sp>
        <p:nvSpPr>
          <p:cNvPr id="6" name="Text 3"/>
          <p:cNvSpPr/>
          <p:nvPr/>
        </p:nvSpPr>
        <p:spPr>
          <a:xfrm>
            <a:off x="5971341" y="5077429"/>
            <a:ext cx="825103" cy="125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Actual Revenue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8462211" y="5077427"/>
            <a:ext cx="125849" cy="125849"/>
          </a:xfrm>
          <a:prstGeom prst="roundRect">
            <a:avLst>
              <a:gd name="adj" fmla="val 14532"/>
            </a:avLst>
          </a:prstGeom>
          <a:solidFill>
            <a:srgbClr val="0C2BC7"/>
          </a:solidFill>
          <a:ln/>
        </p:spPr>
      </p:sp>
      <p:sp>
        <p:nvSpPr>
          <p:cNvPr id="8" name="Text 5"/>
          <p:cNvSpPr/>
          <p:nvPr/>
        </p:nvSpPr>
        <p:spPr>
          <a:xfrm>
            <a:off x="8690811" y="5077428"/>
            <a:ext cx="822722" cy="125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 Revenue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1359813" y="5874623"/>
            <a:ext cx="3319343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148%</a:t>
            </a:r>
            <a:endParaRPr lang="en-US" sz="3250" dirty="0"/>
          </a:p>
        </p:txBody>
      </p:sp>
      <p:sp>
        <p:nvSpPr>
          <p:cNvPr id="10" name="Text 7"/>
          <p:cNvSpPr/>
          <p:nvPr/>
        </p:nvSpPr>
        <p:spPr>
          <a:xfrm>
            <a:off x="2279213" y="6586776"/>
            <a:ext cx="148054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2022 Achievement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646912" y="7050603"/>
            <a:ext cx="331934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Exceptional first-year performance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4488537" y="5874623"/>
            <a:ext cx="3319462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141%</a:t>
            </a:r>
            <a:endParaRPr lang="en-US" sz="3250" dirty="0"/>
          </a:p>
        </p:txBody>
      </p:sp>
      <p:sp>
        <p:nvSpPr>
          <p:cNvPr id="13" name="Text 10"/>
          <p:cNvSpPr/>
          <p:nvPr/>
        </p:nvSpPr>
        <p:spPr>
          <a:xfrm>
            <a:off x="5424785" y="6586776"/>
            <a:ext cx="148054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2023 Achievement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505325" y="7040006"/>
            <a:ext cx="3319462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Sustained excellence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807999" y="5874623"/>
            <a:ext cx="3319462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133%</a:t>
            </a:r>
            <a:endParaRPr lang="en-US" sz="3250" dirty="0"/>
          </a:p>
        </p:txBody>
      </p:sp>
      <p:sp>
        <p:nvSpPr>
          <p:cNvPr id="16" name="Text 13"/>
          <p:cNvSpPr/>
          <p:nvPr/>
        </p:nvSpPr>
        <p:spPr>
          <a:xfrm>
            <a:off x="8773262" y="6633052"/>
            <a:ext cx="148054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2024 Achievement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973099" y="7029409"/>
            <a:ext cx="3319462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Consistent goal alignment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1127461" y="5843746"/>
            <a:ext cx="3319462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109%</a:t>
            </a:r>
            <a:endParaRPr lang="en-US" sz="3250" dirty="0"/>
          </a:p>
        </p:txBody>
      </p:sp>
      <p:sp>
        <p:nvSpPr>
          <p:cNvPr id="19" name="Text 16"/>
          <p:cNvSpPr/>
          <p:nvPr/>
        </p:nvSpPr>
        <p:spPr>
          <a:xfrm>
            <a:off x="12186621" y="6614956"/>
            <a:ext cx="1480542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2025 Achievement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11398130" y="7029408"/>
            <a:ext cx="3319462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Above target despite headwinds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720" y="484227"/>
            <a:ext cx="5160883" cy="516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Portfolio Dynamics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4720" y="1070967"/>
            <a:ext cx="3581638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Shifting Leadership Across Categories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12244" y="1592818"/>
            <a:ext cx="22860" cy="4998006"/>
          </a:xfrm>
          <a:prstGeom prst="roundRect">
            <a:avLst>
              <a:gd name="adj" fmla="val 115261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986969" y="1778913"/>
            <a:ext cx="526971" cy="22860"/>
          </a:xfrm>
          <a:prstGeom prst="roundRect">
            <a:avLst>
              <a:gd name="adj" fmla="val 1152612"/>
            </a:avLst>
          </a:prstGeom>
          <a:solidFill>
            <a:srgbClr val="2D4DF2"/>
          </a:solidFill>
          <a:ln/>
        </p:spPr>
      </p:sp>
      <p:sp>
        <p:nvSpPr>
          <p:cNvPr id="7" name="Shape 4"/>
          <p:cNvSpPr/>
          <p:nvPr/>
        </p:nvSpPr>
        <p:spPr>
          <a:xfrm>
            <a:off x="614660" y="1592818"/>
            <a:ext cx="395168" cy="395168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8241" y="1635383"/>
            <a:ext cx="24788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690568" y="1653183"/>
            <a:ext cx="2165152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2022: Antiseptics Lead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690568" y="2016919"/>
            <a:ext cx="683871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Antiseptics dominated revenue streams whilst Antimalarials lagged significantly behind other categories.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986969" y="3116223"/>
            <a:ext cx="526971" cy="22860"/>
          </a:xfrm>
          <a:prstGeom prst="roundRect">
            <a:avLst>
              <a:gd name="adj" fmla="val 1152612"/>
            </a:avLst>
          </a:prstGeom>
          <a:solidFill>
            <a:srgbClr val="018CE1"/>
          </a:solidFill>
          <a:ln/>
        </p:spPr>
      </p:sp>
      <p:sp>
        <p:nvSpPr>
          <p:cNvPr id="12" name="Shape 9"/>
          <p:cNvSpPr/>
          <p:nvPr/>
        </p:nvSpPr>
        <p:spPr>
          <a:xfrm>
            <a:off x="614660" y="2930128"/>
            <a:ext cx="395168" cy="395168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88241" y="2972693"/>
            <a:ext cx="24788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690568" y="2990493"/>
            <a:ext cx="2079188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2023: Analgesics Rise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690568" y="3354229"/>
            <a:ext cx="683871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Pain management products overtook antiseptics as market demand shifted. Antimalarials remained lowest performers.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986969" y="4453533"/>
            <a:ext cx="526971" cy="22860"/>
          </a:xfrm>
          <a:prstGeom prst="roundRect">
            <a:avLst>
              <a:gd name="adj" fmla="val 1152612"/>
            </a:avLst>
          </a:prstGeom>
          <a:solidFill>
            <a:srgbClr val="DA33BF"/>
          </a:solidFill>
          <a:ln/>
        </p:spPr>
      </p:sp>
      <p:sp>
        <p:nvSpPr>
          <p:cNvPr id="17" name="Shape 14"/>
          <p:cNvSpPr/>
          <p:nvPr/>
        </p:nvSpPr>
        <p:spPr>
          <a:xfrm>
            <a:off x="614660" y="4267438"/>
            <a:ext cx="395168" cy="395168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88241" y="4310003"/>
            <a:ext cx="24788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690568" y="4327803"/>
            <a:ext cx="2135862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2024: Dual Leadership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690568" y="4691539"/>
            <a:ext cx="683871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Analgesics and Antiseptics shared top position. Mood Stabilisers emerged as new lowest performer, replacing Antimalarials.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986969" y="5790843"/>
            <a:ext cx="526971" cy="22860"/>
          </a:xfrm>
          <a:prstGeom prst="roundRect">
            <a:avLst>
              <a:gd name="adj" fmla="val 1152612"/>
            </a:avLst>
          </a:prstGeom>
          <a:solidFill>
            <a:srgbClr val="2D4DF2"/>
          </a:solidFill>
          <a:ln/>
        </p:spPr>
      </p:sp>
      <p:sp>
        <p:nvSpPr>
          <p:cNvPr id="22" name="Shape 19"/>
          <p:cNvSpPr/>
          <p:nvPr/>
        </p:nvSpPr>
        <p:spPr>
          <a:xfrm>
            <a:off x="614660" y="5604748"/>
            <a:ext cx="395168" cy="395168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88241" y="5647313"/>
            <a:ext cx="24788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690568" y="5665113"/>
            <a:ext cx="2190155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2025: Preventive Focus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690568" y="6028849"/>
            <a:ext cx="683871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Antimalarials achieved highest target percentage, signalling strategic pivot toward preventive care. Analgesics declined to lowest position.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878205" y="6985873"/>
            <a:ext cx="76510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Strategic insight: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Product dominance evolved from general antiseptics → pain management → preventive healthcare, reflecting changing market needs and prescribing patterns.</a:t>
            </a:r>
            <a:endParaRPr lang="en-US" sz="1400" dirty="0"/>
          </a:p>
        </p:txBody>
      </p:sp>
      <p:sp>
        <p:nvSpPr>
          <p:cNvPr id="27" name="Shape 24"/>
          <p:cNvSpPr/>
          <p:nvPr/>
        </p:nvSpPr>
        <p:spPr>
          <a:xfrm>
            <a:off x="614720" y="6788348"/>
            <a:ext cx="22860" cy="957024"/>
          </a:xfrm>
          <a:prstGeom prst="rect">
            <a:avLst/>
          </a:prstGeom>
          <a:solidFill>
            <a:srgbClr val="2D4DF2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077" y="331589"/>
            <a:ext cx="5743813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Channel Performance: Pharmacy Dominance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77" y="1002625"/>
            <a:ext cx="7718465" cy="58045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98387" y="4792702"/>
            <a:ext cx="1702594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Distribution Insights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006007" y="5240258"/>
            <a:ext cx="4754701" cy="665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Pharmacy channels (Institution + Retail) consistently drive </a:t>
            </a:r>
            <a:endParaRPr lang="en-US" sz="1400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approximately 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50% of total revenue</a:t>
            </a: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demonstrating 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critical importance of retail partnerships.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8998387" y="6087705"/>
            <a:ext cx="5390713" cy="93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 hospital sales exhibited steady growth throughout the </a:t>
            </a:r>
            <a:endParaRPr lang="en-US" sz="1400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period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whilst private hospital </a:t>
            </a:r>
            <a:endParaRPr lang="en-US" sz="1400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engagement 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remained the weakest channel across all years.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877895" y="1002625"/>
            <a:ext cx="5338048" cy="1241227"/>
          </a:xfrm>
          <a:prstGeom prst="roundRect">
            <a:avLst>
              <a:gd name="adj" fmla="val 14575"/>
            </a:avLst>
          </a:prstGeom>
          <a:solidFill>
            <a:srgbClr val="F3F3FF"/>
          </a:solidFill>
          <a:ln w="762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06007" y="1130737"/>
            <a:ext cx="1418749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2022–2023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8998387" y="1430357"/>
            <a:ext cx="50818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Retail Leadership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9006007" y="1729978"/>
            <a:ext cx="508182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Retail pharmacy achieved highest contribution whilst private hospitals underperformed significantly.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8877895" y="2364343"/>
            <a:ext cx="5338048" cy="1241227"/>
          </a:xfrm>
          <a:prstGeom prst="roundRect">
            <a:avLst>
              <a:gd name="adj" fmla="val 14575"/>
            </a:avLst>
          </a:prstGeom>
          <a:solidFill>
            <a:srgbClr val="F3F3FF"/>
          </a:solidFill>
          <a:ln w="762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006007" y="2492454"/>
            <a:ext cx="1418749" cy="17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2024–202</a:t>
            </a:r>
            <a:r>
              <a:rPr lang="en-US" sz="1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9006007" y="2790349"/>
            <a:ext cx="50818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Stable Mix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9006007" y="3091696"/>
            <a:ext cx="5081826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Pharmacy Institution and Retail maintained ~50% combined share with government hospitals showing consistent improvement.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8877895" y="3741182"/>
            <a:ext cx="5338048" cy="705088"/>
          </a:xfrm>
          <a:prstGeom prst="roundRect">
            <a:avLst>
              <a:gd name="adj" fmla="val 25657"/>
            </a:avLst>
          </a:prstGeom>
          <a:solidFill>
            <a:srgbClr val="B7C2FB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387" y="3923467"/>
            <a:ext cx="150733" cy="12049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9269611" y="3891796"/>
            <a:ext cx="482584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takeaway:</a:t>
            </a:r>
            <a:r>
              <a:rPr lang="en-US" sz="14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Channel mix stability suggests mature distribution strategy, though private hospital opportunity remains largely untapped.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8845" y="1005602"/>
            <a:ext cx="5737503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Quarterly Momentum: 2024 vs 2025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98845" y="1655802"/>
            <a:ext cx="8119110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Quarterly performance reveals significant volatility patterns and a remarkable Q4 2025 recovery following mid-year challenges</a:t>
            </a: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98845" y="2054781"/>
            <a:ext cx="8119110" cy="1182529"/>
          </a:xfrm>
          <a:prstGeom prst="roundRect">
            <a:avLst>
              <a:gd name="adj" fmla="val 18575"/>
            </a:avLst>
          </a:prstGeom>
          <a:solidFill>
            <a:srgbClr val="F3F3FF">
              <a:alpha val="75000"/>
            </a:srgbClr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14085" y="2070021"/>
            <a:ext cx="585668" cy="1152049"/>
          </a:xfrm>
          <a:prstGeom prst="roundRect">
            <a:avLst>
              <a:gd name="adj" fmla="val 34383"/>
            </a:avLst>
          </a:prstGeom>
          <a:solidFill>
            <a:srgbClr val="F3F3FF"/>
          </a:solidFill>
          <a:ln/>
        </p:spPr>
      </p:sp>
      <p:sp>
        <p:nvSpPr>
          <p:cNvPr id="7" name="Text 4"/>
          <p:cNvSpPr/>
          <p:nvPr/>
        </p:nvSpPr>
        <p:spPr>
          <a:xfrm>
            <a:off x="6189464" y="2508766"/>
            <a:ext cx="21955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746081" y="2216348"/>
            <a:ext cx="172271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Q1 Performance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746081" y="2519363"/>
            <a:ext cx="7210306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£688.7M | </a:t>
            </a: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2025: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£578.1M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746081" y="2841427"/>
            <a:ext cx="7210306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16% year-over-year decline. Antiseptics led both years with notable February spikes in revenue.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5998845" y="3383637"/>
            <a:ext cx="8119110" cy="1182529"/>
          </a:xfrm>
          <a:prstGeom prst="roundRect">
            <a:avLst>
              <a:gd name="adj" fmla="val 18575"/>
            </a:avLst>
          </a:prstGeom>
          <a:solidFill>
            <a:srgbClr val="F3F3FF">
              <a:alpha val="75000"/>
            </a:srgbClr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014085" y="3398877"/>
            <a:ext cx="585668" cy="1152049"/>
          </a:xfrm>
          <a:prstGeom prst="roundRect">
            <a:avLst>
              <a:gd name="adj" fmla="val 34383"/>
            </a:avLst>
          </a:prstGeom>
          <a:solidFill>
            <a:srgbClr val="F3F3FF"/>
          </a:solidFill>
          <a:ln/>
        </p:spPr>
      </p:sp>
      <p:sp>
        <p:nvSpPr>
          <p:cNvPr id="13" name="Text 10"/>
          <p:cNvSpPr/>
          <p:nvPr/>
        </p:nvSpPr>
        <p:spPr>
          <a:xfrm>
            <a:off x="6189464" y="3837623"/>
            <a:ext cx="21955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746081" y="3545205"/>
            <a:ext cx="172271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Q2 Volatility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746081" y="3848219"/>
            <a:ext cx="7210306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£642.4M | </a:t>
            </a: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2025: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£562.9M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746081" y="4170283"/>
            <a:ext cx="7210306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12% decrease. Analgesics dominated with pronounced May-June </a:t>
            </a: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fluctuations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5998845" y="4712494"/>
            <a:ext cx="8119110" cy="1344096"/>
          </a:xfrm>
          <a:prstGeom prst="roundRect">
            <a:avLst>
              <a:gd name="adj" fmla="val 18575"/>
            </a:avLst>
          </a:prstGeom>
          <a:solidFill>
            <a:srgbClr val="F3F3FF">
              <a:alpha val="75000"/>
            </a:srgbClr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014085" y="4727734"/>
            <a:ext cx="585668" cy="1152049"/>
          </a:xfrm>
          <a:prstGeom prst="roundRect">
            <a:avLst>
              <a:gd name="adj" fmla="val 34383"/>
            </a:avLst>
          </a:prstGeom>
          <a:solidFill>
            <a:srgbClr val="F3F3FF"/>
          </a:solidFill>
          <a:ln/>
        </p:spPr>
      </p:sp>
      <p:sp>
        <p:nvSpPr>
          <p:cNvPr id="19" name="Text 16"/>
          <p:cNvSpPr/>
          <p:nvPr/>
        </p:nvSpPr>
        <p:spPr>
          <a:xfrm>
            <a:off x="6189464" y="5166479"/>
            <a:ext cx="21955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746081" y="4874062"/>
            <a:ext cx="172271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Q3 Decline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746081" y="5177076"/>
            <a:ext cx="7210306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£924.0M | </a:t>
            </a: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2025: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£702.8M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746081" y="5499140"/>
            <a:ext cx="7210306" cy="557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Steepest 24% drop. Both Analgesics and Antiseptics shared leadership. August 2024 showed </a:t>
            </a:r>
            <a:endParaRPr lang="en-US" sz="1400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exceptional 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surge.</a:t>
            </a:r>
            <a:endParaRPr lang="en-US" sz="1400" dirty="0"/>
          </a:p>
        </p:txBody>
      </p:sp>
      <p:sp>
        <p:nvSpPr>
          <p:cNvPr id="23" name="Shape 20"/>
          <p:cNvSpPr/>
          <p:nvPr/>
        </p:nvSpPr>
        <p:spPr>
          <a:xfrm>
            <a:off x="5998845" y="6056590"/>
            <a:ext cx="8119110" cy="1614210"/>
          </a:xfrm>
          <a:prstGeom prst="roundRect">
            <a:avLst>
              <a:gd name="adj" fmla="val 18575"/>
            </a:avLst>
          </a:prstGeom>
          <a:solidFill>
            <a:srgbClr val="F3F3FF">
              <a:alpha val="75000"/>
            </a:srgbClr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6014085" y="6056590"/>
            <a:ext cx="585668" cy="1152049"/>
          </a:xfrm>
          <a:prstGeom prst="roundRect">
            <a:avLst>
              <a:gd name="adj" fmla="val 34383"/>
            </a:avLst>
          </a:prstGeom>
          <a:solidFill>
            <a:srgbClr val="F3F3FF"/>
          </a:solidFill>
          <a:ln/>
        </p:spPr>
      </p:sp>
      <p:sp>
        <p:nvSpPr>
          <p:cNvPr id="25" name="Text 22"/>
          <p:cNvSpPr/>
          <p:nvPr/>
        </p:nvSpPr>
        <p:spPr>
          <a:xfrm>
            <a:off x="6189464" y="6495336"/>
            <a:ext cx="219551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6746081" y="6202918"/>
            <a:ext cx="172271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Q4 Rebound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6746081" y="6505932"/>
            <a:ext cx="7210306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£675.8M | </a:t>
            </a: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2025: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£815.9M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6746081" y="6827996"/>
            <a:ext cx="7210306" cy="474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21% recovery driven by pharmacy channel boost. Analgesics regained dominance </a:t>
            </a: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November revival.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1958" y="331589"/>
            <a:ext cx="4499729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People Power Behind Performance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21958" y="734378"/>
            <a:ext cx="289798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Excellence and Individual Achievement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8" y="1228011"/>
            <a:ext cx="6746200" cy="6746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9862" y="5519023"/>
            <a:ext cx="1702237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Performance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469862" y="6004678"/>
            <a:ext cx="6746200" cy="479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Delta team emerged as the consistent backbone of sales success, maintaining top </a:t>
            </a:r>
            <a:endParaRPr lang="en-US" sz="1400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position 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across all four years (2022–2025).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469862" y="6483826"/>
            <a:ext cx="674620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Charlie team ranked lowest in 2022, whilst Alfa and Bravo teams struggled in 2024–2025, indicating potential areas for targeted development and best practice sharing.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69862" y="1212890"/>
            <a:ext cx="1702237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Individual Excellence</a:t>
            </a:r>
            <a:endParaRPr lang="en-US" sz="2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69862" y="1576268"/>
            <a:ext cx="120491" cy="120491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7469862" y="1750814"/>
            <a:ext cx="6746200" cy="1524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1" name="Text 7"/>
          <p:cNvSpPr/>
          <p:nvPr/>
        </p:nvSpPr>
        <p:spPr>
          <a:xfrm>
            <a:off x="7469862" y="1841540"/>
            <a:ext cx="141851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2022 Top Performer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469862" y="2139196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 SN22597 set exceptional baseline standards</a:t>
            </a:r>
            <a:endParaRPr lang="en-US" sz="1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469862" y="2557939"/>
            <a:ext cx="120491" cy="120491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7469862" y="2732484"/>
            <a:ext cx="6746200" cy="1524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5" name="Text 10"/>
          <p:cNvSpPr/>
          <p:nvPr/>
        </p:nvSpPr>
        <p:spPr>
          <a:xfrm>
            <a:off x="7469862" y="2823210"/>
            <a:ext cx="141851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2023 Leader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469862" y="3120866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SN21998 drove growth momentum</a:t>
            </a:r>
            <a:endParaRPr lang="en-US" sz="14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469862" y="3539609"/>
            <a:ext cx="120491" cy="120491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7469862" y="3714155"/>
            <a:ext cx="6746200" cy="1524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9" name="Text 13"/>
          <p:cNvSpPr/>
          <p:nvPr/>
        </p:nvSpPr>
        <p:spPr>
          <a:xfrm>
            <a:off x="7469862" y="3804880"/>
            <a:ext cx="141851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2024 Dual Excellence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7469862" y="4102537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SN21720 &amp; SN21656 shared top honours</a:t>
            </a:r>
            <a:endParaRPr lang="en-US" sz="14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469862" y="4521279"/>
            <a:ext cx="120491" cy="120491"/>
          </a:xfrm>
          <a:prstGeom prst="rect">
            <a:avLst/>
          </a:prstGeom>
        </p:spPr>
      </p:pic>
      <p:sp>
        <p:nvSpPr>
          <p:cNvPr id="22" name="Shape 15"/>
          <p:cNvSpPr/>
          <p:nvPr/>
        </p:nvSpPr>
        <p:spPr>
          <a:xfrm>
            <a:off x="7469862" y="4695825"/>
            <a:ext cx="6746200" cy="1524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23" name="Text 16"/>
          <p:cNvSpPr/>
          <p:nvPr/>
        </p:nvSpPr>
        <p:spPr>
          <a:xfrm>
            <a:off x="7469862" y="4786551"/>
            <a:ext cx="141851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2025 Champion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7469862" y="5084207"/>
            <a:ext cx="67462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SN22310 led recovery efforts</a:t>
            </a:r>
            <a:endParaRPr lang="en-US" sz="1400" dirty="0"/>
          </a:p>
        </p:txBody>
      </p:sp>
      <p:sp>
        <p:nvSpPr>
          <p:cNvPr id="25" name="Text 18"/>
          <p:cNvSpPr/>
          <p:nvPr/>
        </p:nvSpPr>
        <p:spPr>
          <a:xfrm>
            <a:off x="7469862" y="6972617"/>
            <a:ext cx="13605629" cy="533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Sustained excellence from Delta team combined with emerging talent each year </a:t>
            </a:r>
            <a:endParaRPr lang="en-US" sz="1400" dirty="0" smtClean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demonstrates 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 succession </a:t>
            </a:r>
            <a:r>
              <a:rPr lang="en-US" sz="1400" dirty="0" smtClean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planning 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and performance culture.</a:t>
            </a:r>
            <a:endParaRPr lang="en-US" sz="1400" dirty="0"/>
          </a:p>
        </p:txBody>
      </p:sp>
      <p:sp>
        <p:nvSpPr>
          <p:cNvPr id="26" name="Shape 19"/>
          <p:cNvSpPr/>
          <p:nvPr/>
        </p:nvSpPr>
        <p:spPr>
          <a:xfrm>
            <a:off x="421958" y="9374267"/>
            <a:ext cx="15240" cy="464106"/>
          </a:xfrm>
          <a:prstGeom prst="rect">
            <a:avLst/>
          </a:prstGeom>
          <a:solidFill>
            <a:srgbClr val="2D4DF2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1" y="426006"/>
            <a:ext cx="7346633" cy="455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Seasonal Patterns and Monthly Fluctuations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42211" y="1114068"/>
            <a:ext cx="8059579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Multi-year analysis reveals clear cyclical patterns essential for demand planning, inventory optimisation, and strategic resource allocation.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4560570" y="1783913"/>
            <a:ext cx="22860" cy="3824883"/>
          </a:xfrm>
          <a:prstGeom prst="roundRect">
            <a:avLst>
              <a:gd name="adj" fmla="val 1016724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955733" y="1946791"/>
            <a:ext cx="464820" cy="22860"/>
          </a:xfrm>
          <a:prstGeom prst="roundRect">
            <a:avLst>
              <a:gd name="adj" fmla="val 1016724"/>
            </a:avLst>
          </a:prstGeom>
          <a:solidFill>
            <a:srgbClr val="2D4DF2"/>
          </a:solidFill>
          <a:ln/>
        </p:spPr>
      </p:sp>
      <p:sp>
        <p:nvSpPr>
          <p:cNvPr id="7" name="Shape 4"/>
          <p:cNvSpPr/>
          <p:nvPr/>
        </p:nvSpPr>
        <p:spPr>
          <a:xfrm>
            <a:off x="4397693" y="1783913"/>
            <a:ext cx="348615" cy="348615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462641" y="1821537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974413" y="1837134"/>
            <a:ext cx="182284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2022 Pattern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542211" y="2157770"/>
            <a:ext cx="32550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February peaks contrasted with April and October dips, establishing baseline seasonality.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4723448" y="2876312"/>
            <a:ext cx="464820" cy="22860"/>
          </a:xfrm>
          <a:prstGeom prst="roundRect">
            <a:avLst>
              <a:gd name="adj" fmla="val 1016724"/>
            </a:avLst>
          </a:prstGeom>
          <a:solidFill>
            <a:srgbClr val="018CE1"/>
          </a:solidFill>
          <a:ln/>
        </p:spPr>
      </p:sp>
      <p:sp>
        <p:nvSpPr>
          <p:cNvPr id="12" name="Shape 9"/>
          <p:cNvSpPr/>
          <p:nvPr/>
        </p:nvSpPr>
        <p:spPr>
          <a:xfrm>
            <a:off x="4397693" y="2713434"/>
            <a:ext cx="348615" cy="348615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462641" y="2751058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5346740" y="2766655"/>
            <a:ext cx="182284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2023 Growth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5346740" y="3087291"/>
            <a:ext cx="3255050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March-June performance with notable October surge indicating mid-year and autumn demand.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3955733" y="3677603"/>
            <a:ext cx="464820" cy="22860"/>
          </a:xfrm>
          <a:prstGeom prst="roundRect">
            <a:avLst>
              <a:gd name="adj" fmla="val 1016724"/>
            </a:avLst>
          </a:prstGeom>
          <a:solidFill>
            <a:srgbClr val="DA33BF"/>
          </a:solidFill>
          <a:ln/>
        </p:spPr>
      </p:sp>
      <p:sp>
        <p:nvSpPr>
          <p:cNvPr id="17" name="Shape 14"/>
          <p:cNvSpPr/>
          <p:nvPr/>
        </p:nvSpPr>
        <p:spPr>
          <a:xfrm>
            <a:off x="4397693" y="3514725"/>
            <a:ext cx="348615" cy="348615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4462641" y="3552349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974413" y="3567946"/>
            <a:ext cx="182284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2024 Volatility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542211" y="3888581"/>
            <a:ext cx="3255050" cy="74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fluctuation year with exceptional February and August spikes creating forecasting complexity.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4723448" y="4478893"/>
            <a:ext cx="464820" cy="22860"/>
          </a:xfrm>
          <a:prstGeom prst="roundRect">
            <a:avLst>
              <a:gd name="adj" fmla="val 1016724"/>
            </a:avLst>
          </a:prstGeom>
          <a:solidFill>
            <a:srgbClr val="2D4DF2"/>
          </a:solidFill>
          <a:ln/>
        </p:spPr>
      </p:sp>
      <p:sp>
        <p:nvSpPr>
          <p:cNvPr id="22" name="Shape 19"/>
          <p:cNvSpPr/>
          <p:nvPr/>
        </p:nvSpPr>
        <p:spPr>
          <a:xfrm>
            <a:off x="4397693" y="4316016"/>
            <a:ext cx="348615" cy="348615"/>
          </a:xfrm>
          <a:prstGeom prst="roundRect">
            <a:avLst>
              <a:gd name="adj" fmla="val 66670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4462641" y="4353639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5346740" y="4369237"/>
            <a:ext cx="182284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2025 Stabilisation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5346740" y="4689872"/>
            <a:ext cx="3255050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More predictable patterns emerged with Q4 recovery, suggesting maturing demand cycles.</a:t>
            </a:r>
            <a:endParaRPr lang="en-US" sz="1200" dirty="0"/>
          </a:p>
        </p:txBody>
      </p:sp>
      <p:sp>
        <p:nvSpPr>
          <p:cNvPr id="26" name="Shape 23"/>
          <p:cNvSpPr/>
          <p:nvPr/>
        </p:nvSpPr>
        <p:spPr>
          <a:xfrm>
            <a:off x="542211" y="5860536"/>
            <a:ext cx="8059579" cy="26908"/>
          </a:xfrm>
          <a:prstGeom prst="rect">
            <a:avLst/>
          </a:prstGeom>
          <a:solidFill>
            <a:srgbClr val="00002E">
              <a:alpha val="50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542211" y="6216610"/>
            <a:ext cx="182284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Historical Peaks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542211" y="6599277"/>
            <a:ext cx="240637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February (2022, 2024)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542211" y="6901220"/>
            <a:ext cx="240637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March &amp; June (2023)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542211" y="7203162"/>
            <a:ext cx="240637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August (2024)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542211" y="7505105"/>
            <a:ext cx="2406372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November (2025)</a:t>
            </a:r>
            <a:endParaRPr lang="en-US" sz="1200" dirty="0"/>
          </a:p>
        </p:txBody>
      </p:sp>
      <p:sp>
        <p:nvSpPr>
          <p:cNvPr id="32" name="Text 29"/>
          <p:cNvSpPr/>
          <p:nvPr/>
        </p:nvSpPr>
        <p:spPr>
          <a:xfrm>
            <a:off x="3334107" y="6216610"/>
            <a:ext cx="182284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Volatile Quarters</a:t>
            </a:r>
            <a:endParaRPr lang="en-US" sz="1400" dirty="0"/>
          </a:p>
        </p:txBody>
      </p:sp>
      <p:sp>
        <p:nvSpPr>
          <p:cNvPr id="33" name="Text 30"/>
          <p:cNvSpPr/>
          <p:nvPr/>
        </p:nvSpPr>
        <p:spPr>
          <a:xfrm>
            <a:off x="3334107" y="6599277"/>
            <a:ext cx="2406372" cy="99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Q1 and Q3 historically demonstrate largest month-over-month fluctuations, requiring enhanced planning focus.</a:t>
            </a:r>
            <a:endParaRPr lang="en-US" sz="1200" dirty="0"/>
          </a:p>
        </p:txBody>
      </p:sp>
      <p:sp>
        <p:nvSpPr>
          <p:cNvPr id="34" name="Text 31"/>
          <p:cNvSpPr/>
          <p:nvPr/>
        </p:nvSpPr>
        <p:spPr>
          <a:xfrm>
            <a:off x="6126004" y="6216610"/>
            <a:ext cx="182284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Regional Leaders</a:t>
            </a:r>
            <a:endParaRPr lang="en-US" sz="1400" dirty="0"/>
          </a:p>
        </p:txBody>
      </p:sp>
      <p:sp>
        <p:nvSpPr>
          <p:cNvPr id="35" name="Text 32"/>
          <p:cNvSpPr/>
          <p:nvPr/>
        </p:nvSpPr>
        <p:spPr>
          <a:xfrm>
            <a:off x="6126004" y="6599277"/>
            <a:ext cx="2490787" cy="99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2022: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Ludwigshafen</a:t>
            </a: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2023: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Aurich</a:t>
            </a: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2024: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Butzbach</a:t>
            </a: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2025: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Baesweiler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956</Words>
  <Application>Microsoft Office PowerPoint</Application>
  <PresentationFormat>Custom</PresentationFormat>
  <Paragraphs>169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Nunito Semi Bold</vt:lpstr>
      <vt:lpstr>Calibri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HP</cp:lastModifiedBy>
  <cp:revision>4</cp:revision>
  <dcterms:created xsi:type="dcterms:W3CDTF">2025-10-26T10:56:31Z</dcterms:created>
  <dcterms:modified xsi:type="dcterms:W3CDTF">2025-10-26T11:50:59Z</dcterms:modified>
</cp:coreProperties>
</file>